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15F5C"/>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1270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15F5C"/>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15F5C"/>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15F5C"/>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solidFill>
                <a:srgbClr val="615F5C"/>
              </a:solidFill>
              <a:custDash>
                <a:ds d="200000" sp="200000"/>
              </a:custDash>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15F5C"/>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15F5C"/>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15F5C"/>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15F5C"/>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15F5C"/>
      </a:tcTxStyle>
      <a:tcStyle>
        <a:tcBdr>
          <a:left>
            <a:ln w="25400" cap="flat">
              <a:solidFill>
                <a:srgbClr val="D6D3CB"/>
              </a:solidFill>
              <a:prstDash val="solid"/>
              <a:miter lim="400000"/>
            </a:ln>
          </a:left>
          <a:right>
            <a:ln w="25400" cap="flat">
              <a:solidFill>
                <a:srgbClr val="D6D3CB"/>
              </a:solidFill>
              <a:prstDash val="solid"/>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25400" cap="flat">
              <a:solidFill>
                <a:srgbClr val="D6D3CB"/>
              </a:solidFill>
              <a:prstDash val="solid"/>
              <a:miter lim="400000"/>
            </a:ln>
          </a:insideV>
        </a:tcBdr>
        <a:fill>
          <a:noFill/>
        </a:fill>
      </a:tcStyle>
    </a:lastRow>
    <a:firstRow>
      <a:tcTxStyle b="off" i="off">
        <a:font>
          <a:latin typeface="Palatino"/>
          <a:ea typeface="Palatino"/>
          <a:cs typeface="Palatino"/>
        </a:font>
        <a:srgbClr val="615F5C"/>
      </a:tcTxStyle>
      <a:tcStyle>
        <a:tcBdr>
          <a:left>
            <a:ln w="25400" cap="flat">
              <a:solidFill>
                <a:srgbClr val="D6D3CB"/>
              </a:solidFill>
              <a:prstDash val="solid"/>
              <a:miter lim="400000"/>
            </a:ln>
          </a:left>
          <a:right>
            <a:ln w="25400" cap="flat">
              <a:solidFill>
                <a:srgbClr val="D6D3CB"/>
              </a:solidFill>
              <a:prstDash val="solid"/>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25400" cap="flat">
              <a:solidFill>
                <a:srgbClr val="D6D3CB"/>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4" d="100"/>
          <a:sy n="34" d="100"/>
        </p:scale>
        <p:origin x="-756" y="-78"/>
      </p:cViewPr>
      <p:guideLst>
        <p:guide orient="horz" pos="4320"/>
        <p:guide pos="76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1143000" y="685800"/>
            <a:ext cx="4572000" cy="3429000"/>
          </a:xfrm>
          <a:prstGeom prst="rect">
            <a:avLst/>
          </a:prstGeom>
        </p:spPr>
        <p:txBody>
          <a:bodyPr/>
          <a:lstStyle/>
          <a:p>
            <a:endParaRPr/>
          </a:p>
        </p:txBody>
      </p:sp>
      <p:sp>
        <p:nvSpPr>
          <p:cNvPr id="139" name="Shape 13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Заголовок и подзаголовок">
    <p:spTree>
      <p:nvGrpSpPr>
        <p:cNvPr id="1" name=""/>
        <p:cNvGrpSpPr/>
        <p:nvPr/>
      </p:nvGrpSpPr>
      <p:grpSpPr>
        <a:xfrm>
          <a:off x="0" y="0"/>
          <a:ext cx="0" cy="0"/>
          <a:chOff x="0" y="0"/>
          <a:chExt cx="0" cy="0"/>
        </a:xfrm>
      </p:grpSpPr>
      <p:sp>
        <p:nvSpPr>
          <p:cNvPr id="13" name="Линия"/>
          <p:cNvSpPr/>
          <p:nvPr/>
        </p:nvSpPr>
        <p:spPr>
          <a:xfrm>
            <a:off x="762000" y="121285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Линия"/>
          <p:cNvSpPr/>
          <p:nvPr/>
        </p:nvSpPr>
        <p:spPr>
          <a:xfrm>
            <a:off x="762000" y="12192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Дата"/>
          <p:cNvSpPr txBox="1">
            <a:spLocks noGrp="1"/>
          </p:cNvSpPr>
          <p:nvPr>
            <p:ph type="body" sz="quarter" idx="21"/>
          </p:nvPr>
        </p:nvSpPr>
        <p:spPr>
          <a:xfrm>
            <a:off x="692667" y="12417226"/>
            <a:ext cx="22974301" cy="508001"/>
          </a:xfrm>
          <a:prstGeom prst="rect">
            <a:avLst/>
          </a:prstGeom>
        </p:spPr>
        <p:txBody>
          <a:bodyPr>
            <a:spAutoFit/>
          </a:bodyPr>
          <a:lstStyle>
            <a:lvl1pPr marL="0" indent="0">
              <a:spcBef>
                <a:spcPts val="0"/>
              </a:spcBef>
              <a:buClrTx/>
              <a:buSzTx/>
              <a:buFontTx/>
              <a:buNone/>
              <a:defRPr sz="2400" i="1">
                <a:solidFill>
                  <a:srgbClr val="5C86B9"/>
                </a:solidFill>
              </a:defRPr>
            </a:lvl1pPr>
          </a:lstStyle>
          <a:p>
            <a:r>
              <a:t>Дата</a:t>
            </a:r>
          </a:p>
        </p:txBody>
      </p:sp>
      <p:sp>
        <p:nvSpPr>
          <p:cNvPr id="16" name="Текст заголовка"/>
          <p:cNvSpPr txBox="1">
            <a:spLocks noGrp="1"/>
          </p:cNvSpPr>
          <p:nvPr>
            <p:ph type="title"/>
          </p:nvPr>
        </p:nvSpPr>
        <p:spPr>
          <a:xfrm>
            <a:off x="673100" y="8305800"/>
            <a:ext cx="23050500" cy="2959100"/>
          </a:xfrm>
          <a:prstGeom prst="rect">
            <a:avLst/>
          </a:prstGeom>
        </p:spPr>
        <p:txBody>
          <a:bodyPr anchor="b"/>
          <a:lstStyle/>
          <a:p>
            <a:r>
              <a:t>Текст заголовка</a:t>
            </a:r>
          </a:p>
        </p:txBody>
      </p:sp>
      <p:sp>
        <p:nvSpPr>
          <p:cNvPr id="17" name="Уровень текста 1…"/>
          <p:cNvSpPr txBox="1">
            <a:spLocks noGrp="1"/>
          </p:cNvSpPr>
          <p:nvPr>
            <p:ph type="body" sz="quarter" idx="1"/>
          </p:nvPr>
        </p:nvSpPr>
        <p:spPr>
          <a:xfrm>
            <a:off x="673100" y="11252200"/>
            <a:ext cx="23050500" cy="7112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8" name="Номер слайда"/>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Цитата">
    <p:spTree>
      <p:nvGrpSpPr>
        <p:cNvPr id="1" name=""/>
        <p:cNvGrpSpPr/>
        <p:nvPr/>
      </p:nvGrpSpPr>
      <p:grpSpPr>
        <a:xfrm>
          <a:off x="0" y="0"/>
          <a:ext cx="0" cy="0"/>
          <a:chOff x="0" y="0"/>
          <a:chExt cx="0" cy="0"/>
        </a:xfrm>
      </p:grpSpPr>
      <p:sp>
        <p:nvSpPr>
          <p:cNvPr id="108" name="«Введите цитату здесь»."/>
          <p:cNvSpPr txBox="1">
            <a:spLocks noGrp="1"/>
          </p:cNvSpPr>
          <p:nvPr>
            <p:ph type="body" sz="quarter" idx="21"/>
          </p:nvPr>
        </p:nvSpPr>
        <p:spPr>
          <a:xfrm>
            <a:off x="2387600" y="6083300"/>
            <a:ext cx="19621500" cy="812800"/>
          </a:xfrm>
          <a:prstGeom prst="rect">
            <a:avLst/>
          </a:prstGeom>
        </p:spPr>
        <p:txBody>
          <a:bodyPr>
            <a:spAutoFit/>
          </a:bodyPr>
          <a:lstStyle>
            <a:lvl1pPr marL="0" indent="0" algn="ctr">
              <a:spcBef>
                <a:spcPts val="5300"/>
              </a:spcBef>
              <a:buClrTx/>
              <a:buSzTx/>
              <a:buFontTx/>
              <a:buNone/>
              <a:defRPr sz="4200"/>
            </a:lvl1pPr>
          </a:lstStyle>
          <a:p>
            <a:r>
              <a:t>«Введите цитату здесь». </a:t>
            </a:r>
          </a:p>
        </p:txBody>
      </p:sp>
      <p:sp>
        <p:nvSpPr>
          <p:cNvPr id="109" name="— Иван Арсентьев"/>
          <p:cNvSpPr txBox="1">
            <a:spLocks noGrp="1"/>
          </p:cNvSpPr>
          <p:nvPr>
            <p:ph type="body" sz="quarter" idx="22"/>
          </p:nvPr>
        </p:nvSpPr>
        <p:spPr>
          <a:xfrm>
            <a:off x="2387600" y="8953500"/>
            <a:ext cx="19621500" cy="812800"/>
          </a:xfrm>
          <a:prstGeom prst="rect">
            <a:avLst/>
          </a:prstGeom>
        </p:spPr>
        <p:txBody>
          <a:bodyPr anchor="t">
            <a:spAutoFit/>
          </a:bodyPr>
          <a:lstStyle>
            <a:lvl1pPr marL="0" indent="0" algn="ctr">
              <a:spcBef>
                <a:spcPts val="1700"/>
              </a:spcBef>
              <a:buClrTx/>
              <a:buSzTx/>
              <a:buFontTx/>
              <a:buNone/>
              <a:defRPr sz="4200" i="1">
                <a:solidFill>
                  <a:srgbClr val="5C86B9"/>
                </a:solidFill>
              </a:defRPr>
            </a:lvl1pPr>
          </a:lstStyle>
          <a:p>
            <a:r>
              <a:t>— Иван Арсентьев</a:t>
            </a:r>
          </a:p>
        </p:txBody>
      </p:sp>
      <p:sp>
        <p:nvSpPr>
          <p:cNvPr id="110" name="Номер слайда"/>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Фото">
    <p:spTree>
      <p:nvGrpSpPr>
        <p:cNvPr id="1" name=""/>
        <p:cNvGrpSpPr/>
        <p:nvPr/>
      </p:nvGrpSpPr>
      <p:grpSpPr>
        <a:xfrm>
          <a:off x="0" y="0"/>
          <a:ext cx="0" cy="0"/>
          <a:chOff x="0" y="0"/>
          <a:chExt cx="0" cy="0"/>
        </a:xfrm>
      </p:grpSpPr>
      <p:sp>
        <p:nvSpPr>
          <p:cNvPr id="117" name="Изображение"/>
          <p:cNvSpPr>
            <a:spLocks noGrp="1"/>
          </p:cNvSpPr>
          <p:nvPr>
            <p:ph type="pic" idx="21"/>
          </p:nvPr>
        </p:nvSpPr>
        <p:spPr>
          <a:xfrm>
            <a:off x="0" y="-1828800"/>
            <a:ext cx="24384000" cy="17415934"/>
          </a:xfrm>
          <a:prstGeom prst="rect">
            <a:avLst/>
          </a:prstGeom>
        </p:spPr>
        <p:txBody>
          <a:bodyPr lIns="91439" tIns="45719" rIns="91439" bIns="45719" anchor="t">
            <a:noAutofit/>
          </a:bodyPr>
          <a:lstStyle/>
          <a:p>
            <a:endParaRPr/>
          </a:p>
        </p:txBody>
      </p:sp>
      <p:sp>
        <p:nvSpPr>
          <p:cNvPr id="118" name="Номер слайда"/>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Пустой">
    <p:spTree>
      <p:nvGrpSpPr>
        <p:cNvPr id="1" name=""/>
        <p:cNvGrpSpPr/>
        <p:nvPr/>
      </p:nvGrpSpPr>
      <p:grpSpPr>
        <a:xfrm>
          <a:off x="0" y="0"/>
          <a:ext cx="0" cy="0"/>
          <a:chOff x="0" y="0"/>
          <a:chExt cx="0" cy="0"/>
        </a:xfrm>
      </p:grpSpPr>
      <p:sp>
        <p:nvSpPr>
          <p:cNvPr id="125" name="Номер слайда"/>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Фото — горизонтально">
    <p:spTree>
      <p:nvGrpSpPr>
        <p:cNvPr id="1" name=""/>
        <p:cNvGrpSpPr/>
        <p:nvPr/>
      </p:nvGrpSpPr>
      <p:grpSpPr>
        <a:xfrm>
          <a:off x="0" y="0"/>
          <a:ext cx="0" cy="0"/>
          <a:chOff x="0" y="0"/>
          <a:chExt cx="0" cy="0"/>
        </a:xfrm>
      </p:grpSpPr>
      <p:sp>
        <p:nvSpPr>
          <p:cNvPr id="25" name="Линия"/>
          <p:cNvSpPr/>
          <p:nvPr/>
        </p:nvSpPr>
        <p:spPr>
          <a:xfrm>
            <a:off x="762000" y="121285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Линия"/>
          <p:cNvSpPr/>
          <p:nvPr/>
        </p:nvSpPr>
        <p:spPr>
          <a:xfrm>
            <a:off x="762000" y="12192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Дата"/>
          <p:cNvSpPr txBox="1">
            <a:spLocks noGrp="1"/>
          </p:cNvSpPr>
          <p:nvPr>
            <p:ph type="body" sz="quarter" idx="21"/>
          </p:nvPr>
        </p:nvSpPr>
        <p:spPr>
          <a:xfrm>
            <a:off x="692667" y="12417226"/>
            <a:ext cx="22974301" cy="508001"/>
          </a:xfrm>
          <a:prstGeom prst="rect">
            <a:avLst/>
          </a:prstGeom>
        </p:spPr>
        <p:txBody>
          <a:bodyPr>
            <a:spAutoFit/>
          </a:bodyPr>
          <a:lstStyle>
            <a:lvl1pPr marL="0" indent="0">
              <a:spcBef>
                <a:spcPts val="0"/>
              </a:spcBef>
              <a:buClrTx/>
              <a:buSzTx/>
              <a:buFontTx/>
              <a:buNone/>
              <a:defRPr sz="2400" i="1">
                <a:solidFill>
                  <a:srgbClr val="5C86B9"/>
                </a:solidFill>
              </a:defRPr>
            </a:lvl1pPr>
          </a:lstStyle>
          <a:p>
            <a:r>
              <a:t>Дата</a:t>
            </a:r>
          </a:p>
        </p:txBody>
      </p:sp>
      <p:sp>
        <p:nvSpPr>
          <p:cNvPr id="28" name="108352003_2880x2057.jpeg"/>
          <p:cNvSpPr>
            <a:spLocks noGrp="1"/>
          </p:cNvSpPr>
          <p:nvPr>
            <p:ph type="pic" idx="22"/>
          </p:nvPr>
        </p:nvSpPr>
        <p:spPr>
          <a:xfrm>
            <a:off x="698500" y="-698500"/>
            <a:ext cx="23012400" cy="16436287"/>
          </a:xfrm>
          <a:prstGeom prst="rect">
            <a:avLst/>
          </a:prstGeom>
        </p:spPr>
        <p:txBody>
          <a:bodyPr lIns="91439" tIns="45719" rIns="91439" bIns="45719" anchor="t">
            <a:noAutofit/>
          </a:bodyPr>
          <a:lstStyle/>
          <a:p>
            <a:endParaRPr/>
          </a:p>
        </p:txBody>
      </p:sp>
      <p:sp>
        <p:nvSpPr>
          <p:cNvPr id="29" name="Текст заголовка"/>
          <p:cNvSpPr txBox="1">
            <a:spLocks noGrp="1"/>
          </p:cNvSpPr>
          <p:nvPr>
            <p:ph type="title"/>
          </p:nvPr>
        </p:nvSpPr>
        <p:spPr>
          <a:xfrm>
            <a:off x="673100" y="9715500"/>
            <a:ext cx="23050500" cy="1549400"/>
          </a:xfrm>
          <a:prstGeom prst="rect">
            <a:avLst/>
          </a:prstGeom>
        </p:spPr>
        <p:txBody>
          <a:bodyPr anchor="b"/>
          <a:lstStyle/>
          <a:p>
            <a:r>
              <a:t>Текст заголовка</a:t>
            </a:r>
          </a:p>
        </p:txBody>
      </p:sp>
      <p:sp>
        <p:nvSpPr>
          <p:cNvPr id="30" name="Уровень текста 1…"/>
          <p:cNvSpPr txBox="1">
            <a:spLocks noGrp="1"/>
          </p:cNvSpPr>
          <p:nvPr>
            <p:ph type="body" sz="quarter" idx="1"/>
          </p:nvPr>
        </p:nvSpPr>
        <p:spPr>
          <a:xfrm>
            <a:off x="673100" y="11252200"/>
            <a:ext cx="23050500" cy="7112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 по центру">
    <p:spTree>
      <p:nvGrpSpPr>
        <p:cNvPr id="1" name=""/>
        <p:cNvGrpSpPr/>
        <p:nvPr/>
      </p:nvGrpSpPr>
      <p:grpSpPr>
        <a:xfrm>
          <a:off x="0" y="0"/>
          <a:ext cx="0" cy="0"/>
          <a:chOff x="0" y="0"/>
          <a:chExt cx="0" cy="0"/>
        </a:xfrm>
      </p:grpSpPr>
      <p:sp>
        <p:nvSpPr>
          <p:cNvPr id="38" name="Линия"/>
          <p:cNvSpPr/>
          <p:nvPr/>
        </p:nvSpPr>
        <p:spPr>
          <a:xfrm>
            <a:off x="762000" y="68453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Линия"/>
          <p:cNvSpPr/>
          <p:nvPr/>
        </p:nvSpPr>
        <p:spPr>
          <a:xfrm>
            <a:off x="762000" y="69088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Текст заголовка"/>
          <p:cNvSpPr txBox="1">
            <a:spLocks noGrp="1"/>
          </p:cNvSpPr>
          <p:nvPr>
            <p:ph type="title"/>
          </p:nvPr>
        </p:nvSpPr>
        <p:spPr>
          <a:xfrm>
            <a:off x="673100" y="3695700"/>
            <a:ext cx="23050500" cy="2959100"/>
          </a:xfrm>
          <a:prstGeom prst="rect">
            <a:avLst/>
          </a:prstGeom>
        </p:spPr>
        <p:txBody>
          <a:bodyPr anchor="b"/>
          <a:lstStyle/>
          <a:p>
            <a:r>
              <a:t>Текст заголовка</a:t>
            </a:r>
          </a:p>
        </p:txBody>
      </p:sp>
      <p:sp>
        <p:nvSpPr>
          <p:cNvPr id="4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Фото — вертикально">
    <p:spTree>
      <p:nvGrpSpPr>
        <p:cNvPr id="1" name=""/>
        <p:cNvGrpSpPr/>
        <p:nvPr/>
      </p:nvGrpSpPr>
      <p:grpSpPr>
        <a:xfrm>
          <a:off x="0" y="0"/>
          <a:ext cx="0" cy="0"/>
          <a:chOff x="0" y="0"/>
          <a:chExt cx="0" cy="0"/>
        </a:xfrm>
      </p:grpSpPr>
      <p:grpSp>
        <p:nvGrpSpPr>
          <p:cNvPr id="50" name="Сгруппировать"/>
          <p:cNvGrpSpPr/>
          <p:nvPr/>
        </p:nvGrpSpPr>
        <p:grpSpPr>
          <a:xfrm>
            <a:off x="673100" y="7416800"/>
            <a:ext cx="10909300" cy="63500"/>
            <a:chOff x="0" y="0"/>
            <a:chExt cx="10909299" cy="63500"/>
          </a:xfrm>
        </p:grpSpPr>
        <p:sp>
          <p:nvSpPr>
            <p:cNvPr id="48" name="Линия"/>
            <p:cNvSpPr/>
            <p:nvPr/>
          </p:nvSpPr>
          <p:spPr>
            <a:xfrm>
              <a:off x="0" y="0"/>
              <a:ext cx="10909300" cy="0"/>
            </a:xfrm>
            <a:prstGeom prst="line">
              <a:avLst/>
            </a:prstGeom>
            <a:noFill/>
            <a:ln w="12700" cap="flat">
              <a:solidFill>
                <a:schemeClr val="accent1">
                  <a:hueOff val="109193"/>
                  <a:satOff val="-4874"/>
                  <a:lumOff val="12971"/>
                </a:schemeClr>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sp>
          <p:nvSpPr>
            <p:cNvPr id="49" name="Линия"/>
            <p:cNvSpPr/>
            <p:nvPr/>
          </p:nvSpPr>
          <p:spPr>
            <a:xfrm>
              <a:off x="0" y="63500"/>
              <a:ext cx="10909300" cy="0"/>
            </a:xfrm>
            <a:prstGeom prst="line">
              <a:avLst/>
            </a:prstGeom>
            <a:noFill/>
            <a:ln w="12700" cap="flat">
              <a:solidFill>
                <a:schemeClr val="accent1">
                  <a:hueOff val="109193"/>
                  <a:satOff val="-4874"/>
                  <a:lumOff val="12971"/>
                </a:schemeClr>
              </a:solidFill>
              <a:prstDash val="solid"/>
              <a:miter lim="400000"/>
            </a:ln>
            <a:effectLst/>
          </p:spPr>
          <p:txBody>
            <a:bodyPr wrap="square" lIns="50800" tIns="50800" rIns="50800" bIns="50800" numCol="1" anchor="ctr">
              <a:noAutofit/>
            </a:bodyPr>
            <a:lstStyle/>
            <a:p>
              <a:pPr algn="l" defTabSz="457200">
                <a:defRPr sz="1200">
                  <a:solidFill>
                    <a:srgbClr val="000000"/>
                  </a:solidFill>
                  <a:latin typeface="Helvetica"/>
                  <a:ea typeface="Helvetica"/>
                  <a:cs typeface="Helvetica"/>
                  <a:sym typeface="Helvetica"/>
                </a:defRPr>
              </a:pPr>
              <a:endParaRPr/>
            </a:p>
          </p:txBody>
        </p:sp>
      </p:grpSp>
      <p:sp>
        <p:nvSpPr>
          <p:cNvPr id="51" name="108177208_1914x1620.jpeg"/>
          <p:cNvSpPr>
            <a:spLocks noGrp="1"/>
          </p:cNvSpPr>
          <p:nvPr>
            <p:ph type="pic" idx="21"/>
          </p:nvPr>
        </p:nvSpPr>
        <p:spPr>
          <a:xfrm>
            <a:off x="10883900" y="0"/>
            <a:ext cx="16205200" cy="13716000"/>
          </a:xfrm>
          <a:prstGeom prst="rect">
            <a:avLst/>
          </a:prstGeom>
        </p:spPr>
        <p:txBody>
          <a:bodyPr lIns="91439" tIns="45719" rIns="91439" bIns="45719" anchor="t">
            <a:noAutofit/>
          </a:bodyPr>
          <a:lstStyle/>
          <a:p>
            <a:endParaRPr/>
          </a:p>
        </p:txBody>
      </p:sp>
      <p:sp>
        <p:nvSpPr>
          <p:cNvPr id="52" name="Текст заголовка"/>
          <p:cNvSpPr txBox="1">
            <a:spLocks noGrp="1"/>
          </p:cNvSpPr>
          <p:nvPr>
            <p:ph type="title"/>
          </p:nvPr>
        </p:nvSpPr>
        <p:spPr>
          <a:xfrm>
            <a:off x="673100" y="2717800"/>
            <a:ext cx="10909300" cy="4559300"/>
          </a:xfrm>
          <a:prstGeom prst="rect">
            <a:avLst/>
          </a:prstGeom>
        </p:spPr>
        <p:txBody>
          <a:bodyPr anchor="b"/>
          <a:lstStyle/>
          <a:p>
            <a:r>
              <a:t>Текст заголовка</a:t>
            </a:r>
          </a:p>
        </p:txBody>
      </p:sp>
      <p:sp>
        <p:nvSpPr>
          <p:cNvPr id="53" name="Уровень текста 1…"/>
          <p:cNvSpPr txBox="1">
            <a:spLocks noGrp="1"/>
          </p:cNvSpPr>
          <p:nvPr>
            <p:ph type="body" sz="quarter" idx="1"/>
          </p:nvPr>
        </p:nvSpPr>
        <p:spPr>
          <a:xfrm>
            <a:off x="673100" y="7607300"/>
            <a:ext cx="10909300" cy="4737100"/>
          </a:xfrm>
          <a:prstGeom prst="rect">
            <a:avLst/>
          </a:prstGeom>
        </p:spPr>
        <p:txBody>
          <a:bodyPr anchor="t"/>
          <a:lstStyle>
            <a:lvl1pPr marL="0" indent="0">
              <a:spcBef>
                <a:spcPts val="1400"/>
              </a:spcBef>
              <a:buClrTx/>
              <a:buSzTx/>
              <a:buFontTx/>
              <a:buNone/>
              <a:defRPr sz="3200">
                <a:solidFill>
                  <a:srgbClr val="5C86B9"/>
                </a:solidFill>
              </a:defRPr>
            </a:lvl1pPr>
            <a:lvl2pPr marL="0" indent="0">
              <a:spcBef>
                <a:spcPts val="1400"/>
              </a:spcBef>
              <a:buClrTx/>
              <a:buSzTx/>
              <a:buFontTx/>
              <a:buNone/>
              <a:defRPr sz="3200">
                <a:solidFill>
                  <a:srgbClr val="5C86B9"/>
                </a:solidFill>
              </a:defRPr>
            </a:lvl2pPr>
            <a:lvl3pPr marL="0" indent="0">
              <a:spcBef>
                <a:spcPts val="1400"/>
              </a:spcBef>
              <a:buClrTx/>
              <a:buSzTx/>
              <a:buFontTx/>
              <a:buNone/>
              <a:defRPr sz="3200">
                <a:solidFill>
                  <a:srgbClr val="5C86B9"/>
                </a:solidFill>
              </a:defRPr>
            </a:lvl3pPr>
            <a:lvl4pPr marL="0" indent="0">
              <a:spcBef>
                <a:spcPts val="1400"/>
              </a:spcBef>
              <a:buClrTx/>
              <a:buSzTx/>
              <a:buFontTx/>
              <a:buNone/>
              <a:defRPr sz="3200">
                <a:solidFill>
                  <a:srgbClr val="5C86B9"/>
                </a:solidFill>
              </a:defRPr>
            </a:lvl4pPr>
            <a:lvl5pPr marL="0" indent="0">
              <a:spcBef>
                <a:spcPts val="1400"/>
              </a:spcBef>
              <a:buClrTx/>
              <a:buSzTx/>
              <a:buFontTx/>
              <a:buNone/>
              <a:defRPr sz="3200">
                <a:solidFill>
                  <a:srgbClr val="5C86B9"/>
                </a:solidFill>
              </a:defRPr>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4" name="Номер слайда"/>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сверху">
    <p:spTree>
      <p:nvGrpSpPr>
        <p:cNvPr id="1" name=""/>
        <p:cNvGrpSpPr/>
        <p:nvPr/>
      </p:nvGrpSpPr>
      <p:grpSpPr>
        <a:xfrm>
          <a:off x="0" y="0"/>
          <a:ext cx="0" cy="0"/>
          <a:chOff x="0" y="0"/>
          <a:chExt cx="0" cy="0"/>
        </a:xfrm>
      </p:grpSpPr>
      <p:sp>
        <p:nvSpPr>
          <p:cNvPr id="61" name="Текст заголовка"/>
          <p:cNvSpPr txBox="1">
            <a:spLocks noGrp="1"/>
          </p:cNvSpPr>
          <p:nvPr>
            <p:ph type="title"/>
          </p:nvPr>
        </p:nvSpPr>
        <p:spPr>
          <a:prstGeom prst="rect">
            <a:avLst/>
          </a:prstGeom>
        </p:spPr>
        <p:txBody>
          <a:bodyPr/>
          <a:lstStyle/>
          <a:p>
            <a:r>
              <a:t>Текст заголовка</a:t>
            </a:r>
          </a:p>
        </p:txBody>
      </p:sp>
      <p:sp>
        <p:nvSpPr>
          <p:cNvPr id="6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69" name="Текст заголовка"/>
          <p:cNvSpPr txBox="1">
            <a:spLocks noGrp="1"/>
          </p:cNvSpPr>
          <p:nvPr>
            <p:ph type="title"/>
          </p:nvPr>
        </p:nvSpPr>
        <p:spPr>
          <a:prstGeom prst="rect">
            <a:avLst/>
          </a:prstGeom>
        </p:spPr>
        <p:txBody>
          <a:bodyPr/>
          <a:lstStyle/>
          <a:p>
            <a:r>
              <a:t>Текст заголовка</a:t>
            </a:r>
          </a:p>
        </p:txBody>
      </p:sp>
      <p:sp>
        <p:nvSpPr>
          <p:cNvPr id="70"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Заголовок, пункты и фото">
    <p:spTree>
      <p:nvGrpSpPr>
        <p:cNvPr id="1" name=""/>
        <p:cNvGrpSpPr/>
        <p:nvPr/>
      </p:nvGrpSpPr>
      <p:grpSpPr>
        <a:xfrm>
          <a:off x="0" y="0"/>
          <a:ext cx="0" cy="0"/>
          <a:chOff x="0" y="0"/>
          <a:chExt cx="0" cy="0"/>
        </a:xfrm>
      </p:grpSpPr>
      <p:sp>
        <p:nvSpPr>
          <p:cNvPr id="78" name="Линия"/>
          <p:cNvSpPr/>
          <p:nvPr/>
        </p:nvSpPr>
        <p:spPr>
          <a:xfrm>
            <a:off x="762000" y="3606800"/>
            <a:ext cx="10668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Линия"/>
          <p:cNvSpPr/>
          <p:nvPr/>
        </p:nvSpPr>
        <p:spPr>
          <a:xfrm>
            <a:off x="762000" y="3683000"/>
            <a:ext cx="10668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80" name="117356722_2160x1620.jpeg"/>
          <p:cNvSpPr>
            <a:spLocks noGrp="1"/>
          </p:cNvSpPr>
          <p:nvPr>
            <p:ph type="pic" idx="21"/>
          </p:nvPr>
        </p:nvSpPr>
        <p:spPr>
          <a:xfrm>
            <a:off x="9156700" y="0"/>
            <a:ext cx="18288000" cy="13716000"/>
          </a:xfrm>
          <a:prstGeom prst="rect">
            <a:avLst/>
          </a:prstGeom>
        </p:spPr>
        <p:txBody>
          <a:bodyPr lIns="91439" tIns="45719" rIns="91439" bIns="45719" anchor="t">
            <a:noAutofit/>
          </a:bodyPr>
          <a:lstStyle/>
          <a:p>
            <a:endParaRPr/>
          </a:p>
        </p:txBody>
      </p:sp>
      <p:sp>
        <p:nvSpPr>
          <p:cNvPr id="81" name="Текст заголовка"/>
          <p:cNvSpPr txBox="1">
            <a:spLocks noGrp="1"/>
          </p:cNvSpPr>
          <p:nvPr>
            <p:ph type="title"/>
          </p:nvPr>
        </p:nvSpPr>
        <p:spPr>
          <a:xfrm>
            <a:off x="673100" y="622300"/>
            <a:ext cx="10909300" cy="2870200"/>
          </a:xfrm>
          <a:prstGeom prst="rect">
            <a:avLst/>
          </a:prstGeom>
        </p:spPr>
        <p:txBody>
          <a:bodyPr/>
          <a:lstStyle/>
          <a:p>
            <a:r>
              <a:t>Текст заголовка</a:t>
            </a:r>
          </a:p>
        </p:txBody>
      </p:sp>
      <p:sp>
        <p:nvSpPr>
          <p:cNvPr id="82" name="Уровень текста 1…"/>
          <p:cNvSpPr txBox="1">
            <a:spLocks noGrp="1"/>
          </p:cNvSpPr>
          <p:nvPr>
            <p:ph type="body" sz="half" idx="1"/>
          </p:nvPr>
        </p:nvSpPr>
        <p:spPr>
          <a:xfrm>
            <a:off x="673100" y="4191000"/>
            <a:ext cx="10909300" cy="8890000"/>
          </a:xfrm>
          <a:prstGeom prst="rect">
            <a:avLst/>
          </a:prstGeom>
        </p:spPr>
        <p:txBody>
          <a:bodyPr/>
          <a:lstStyle>
            <a:lvl1pPr marL="571500" indent="-571500">
              <a:spcBef>
                <a:spcPts val="5300"/>
              </a:spcBef>
              <a:defRPr sz="4200"/>
            </a:lvl1pPr>
            <a:lvl2pPr marL="1143000" indent="-571500">
              <a:spcBef>
                <a:spcPts val="5300"/>
              </a:spcBef>
              <a:defRPr sz="4200"/>
            </a:lvl2pPr>
            <a:lvl3pPr marL="1714500" indent="-571500">
              <a:spcBef>
                <a:spcPts val="5300"/>
              </a:spcBef>
              <a:defRPr sz="4200"/>
            </a:lvl3pPr>
            <a:lvl4pPr marL="2286000" indent="-571500">
              <a:spcBef>
                <a:spcPts val="5300"/>
              </a:spcBef>
              <a:defRPr sz="4200"/>
            </a:lvl4pPr>
            <a:lvl5pPr marL="2857500" indent="-571500">
              <a:spcBef>
                <a:spcPts val="5300"/>
              </a:spcBef>
              <a:defRPr sz="4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83" name="Номер слайда"/>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Пункты">
    <p:spTree>
      <p:nvGrpSpPr>
        <p:cNvPr id="1" name=""/>
        <p:cNvGrpSpPr/>
        <p:nvPr/>
      </p:nvGrpSpPr>
      <p:grpSpPr>
        <a:xfrm>
          <a:off x="0" y="0"/>
          <a:ext cx="0" cy="0"/>
          <a:chOff x="0" y="0"/>
          <a:chExt cx="0" cy="0"/>
        </a:xfrm>
      </p:grpSpPr>
      <p:sp>
        <p:nvSpPr>
          <p:cNvPr id="90" name="Уровень текста 1…"/>
          <p:cNvSpPr txBox="1">
            <a:spLocks noGrp="1"/>
          </p:cNvSpPr>
          <p:nvPr>
            <p:ph type="body" idx="1"/>
          </p:nvPr>
        </p:nvSpPr>
        <p:spPr>
          <a:xfrm>
            <a:off x="673100" y="622300"/>
            <a:ext cx="23050500" cy="124714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91" name="Номер слайда"/>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Фото (3 шт.)">
    <p:spTree>
      <p:nvGrpSpPr>
        <p:cNvPr id="1" name=""/>
        <p:cNvGrpSpPr/>
        <p:nvPr/>
      </p:nvGrpSpPr>
      <p:grpSpPr>
        <a:xfrm>
          <a:off x="0" y="0"/>
          <a:ext cx="0" cy="0"/>
          <a:chOff x="0" y="0"/>
          <a:chExt cx="0" cy="0"/>
        </a:xfrm>
      </p:grpSpPr>
      <p:sp>
        <p:nvSpPr>
          <p:cNvPr id="98" name="Изображение"/>
          <p:cNvSpPr>
            <a:spLocks noGrp="1"/>
          </p:cNvSpPr>
          <p:nvPr>
            <p:ph type="pic" sz="quarter" idx="21"/>
          </p:nvPr>
        </p:nvSpPr>
        <p:spPr>
          <a:xfrm>
            <a:off x="15760700" y="6337300"/>
            <a:ext cx="7797800" cy="6600019"/>
          </a:xfrm>
          <a:prstGeom prst="rect">
            <a:avLst/>
          </a:prstGeom>
        </p:spPr>
        <p:txBody>
          <a:bodyPr lIns="91439" tIns="45719" rIns="91439" bIns="45719" anchor="t">
            <a:noAutofit/>
          </a:bodyPr>
          <a:lstStyle/>
          <a:p>
            <a:endParaRPr/>
          </a:p>
        </p:txBody>
      </p:sp>
      <p:sp>
        <p:nvSpPr>
          <p:cNvPr id="99" name="Изображение"/>
          <p:cNvSpPr>
            <a:spLocks noGrp="1"/>
          </p:cNvSpPr>
          <p:nvPr>
            <p:ph type="pic" sz="quarter" idx="22"/>
          </p:nvPr>
        </p:nvSpPr>
        <p:spPr>
          <a:xfrm>
            <a:off x="15582900" y="952500"/>
            <a:ext cx="7772400" cy="5549980"/>
          </a:xfrm>
          <a:prstGeom prst="rect">
            <a:avLst/>
          </a:prstGeom>
        </p:spPr>
        <p:txBody>
          <a:bodyPr lIns="91439" tIns="45719" rIns="91439" bIns="45719" anchor="t">
            <a:noAutofit/>
          </a:bodyPr>
          <a:lstStyle/>
          <a:p>
            <a:endParaRPr/>
          </a:p>
        </p:txBody>
      </p:sp>
      <p:sp>
        <p:nvSpPr>
          <p:cNvPr id="100" name="Изображение"/>
          <p:cNvSpPr>
            <a:spLocks noGrp="1"/>
          </p:cNvSpPr>
          <p:nvPr>
            <p:ph type="pic" idx="23"/>
          </p:nvPr>
        </p:nvSpPr>
        <p:spPr>
          <a:xfrm>
            <a:off x="444500" y="952500"/>
            <a:ext cx="16357600" cy="12268200"/>
          </a:xfrm>
          <a:prstGeom prst="rect">
            <a:avLst/>
          </a:prstGeom>
        </p:spPr>
        <p:txBody>
          <a:bodyPr lIns="91439" tIns="45719" rIns="91439" bIns="45719" anchor="t">
            <a:noAutofit/>
          </a:bodyPr>
          <a:lstStyle/>
          <a:p>
            <a:endParaRPr/>
          </a:p>
        </p:txBody>
      </p:sp>
      <p:sp>
        <p:nvSpPr>
          <p:cNvPr id="101" name="Номер слайда"/>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Линия"/>
          <p:cNvSpPr/>
          <p:nvPr/>
        </p:nvSpPr>
        <p:spPr>
          <a:xfrm>
            <a:off x="762000" y="36068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Линия"/>
          <p:cNvSpPr/>
          <p:nvPr/>
        </p:nvSpPr>
        <p:spPr>
          <a:xfrm>
            <a:off x="762000" y="3683000"/>
            <a:ext cx="22860000" cy="0"/>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Текст заголовка"/>
          <p:cNvSpPr txBox="1">
            <a:spLocks noGrp="1"/>
          </p:cNvSpPr>
          <p:nvPr>
            <p:ph type="title"/>
          </p:nvPr>
        </p:nvSpPr>
        <p:spPr>
          <a:xfrm>
            <a:off x="673100" y="622300"/>
            <a:ext cx="23050500" cy="2870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Текст заголовка</a:t>
            </a:r>
          </a:p>
        </p:txBody>
      </p:sp>
      <p:sp>
        <p:nvSpPr>
          <p:cNvPr id="5" name="Уровень текста 1…"/>
          <p:cNvSpPr txBox="1">
            <a:spLocks noGrp="1"/>
          </p:cNvSpPr>
          <p:nvPr>
            <p:ph type="body" idx="1"/>
          </p:nvPr>
        </p:nvSpPr>
        <p:spPr>
          <a:xfrm>
            <a:off x="673100" y="4191000"/>
            <a:ext cx="23050500" cy="889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 name="Номер слайда"/>
          <p:cNvSpPr txBox="1">
            <a:spLocks noGrp="1"/>
          </p:cNvSpPr>
          <p:nvPr>
            <p:ph type="sldNum" sz="quarter" idx="2"/>
          </p:nvPr>
        </p:nvSpPr>
        <p:spPr>
          <a:xfrm>
            <a:off x="23228300" y="12979400"/>
            <a:ext cx="393700" cy="469900"/>
          </a:xfrm>
          <a:prstGeom prst="rect">
            <a:avLst/>
          </a:prstGeom>
          <a:ln w="12700">
            <a:miter lim="400000"/>
          </a:ln>
        </p:spPr>
        <p:txBody>
          <a:bodyPr wrap="none" lIns="50800" tIns="50800" rIns="50800" bIns="50800" anchor="ctr">
            <a:spAutoFit/>
          </a:bodyPr>
          <a:lstStyle>
            <a:lvl1pPr>
              <a:defRPr sz="2200">
                <a:solidFill>
                  <a:schemeClr val="accent1">
                    <a:hueOff val="54750"/>
                    <a:satOff val="-1697"/>
                    <a:lumOff val="-18038"/>
                  </a:schemeClr>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1pPr>
      <a:lvl2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2pPr>
      <a:lvl3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3pPr>
      <a:lvl4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4pPr>
      <a:lvl5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5pPr>
      <a:lvl6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6pPr>
      <a:lvl7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7pPr>
      <a:lvl8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8pPr>
      <a:lvl9pPr marL="0" marR="0" indent="0" algn="l" defTabSz="825500" rtl="0" latinLnBrk="0">
        <a:lnSpc>
          <a:spcPct val="100000"/>
        </a:lnSpc>
        <a:spcBef>
          <a:spcPts val="0"/>
        </a:spcBef>
        <a:spcAft>
          <a:spcPts val="0"/>
        </a:spcAft>
        <a:buClrTx/>
        <a:buSzTx/>
        <a:buFontTx/>
        <a:buNone/>
        <a:tabLst/>
        <a:defRPr sz="9000" b="0" i="0" u="none" strike="noStrike" cap="none" spc="-180" baseline="0">
          <a:solidFill>
            <a:schemeClr val="accent1">
              <a:hueOff val="54750"/>
              <a:satOff val="-1697"/>
              <a:lumOff val="-18038"/>
            </a:schemeClr>
          </a:solidFill>
          <a:uFillTx/>
          <a:latin typeface="+mn-lt"/>
          <a:ea typeface="+mn-ea"/>
          <a:cs typeface="+mn-cs"/>
          <a:sym typeface="Baskerville"/>
        </a:defRPr>
      </a:lvl9pPr>
    </p:titleStyle>
    <p:bodyStyle>
      <a:lvl1pPr marL="736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1pPr>
      <a:lvl2pPr marL="1473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2pPr>
      <a:lvl3pPr marL="2209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3pPr>
      <a:lvl4pPr marL="2946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4pPr>
      <a:lvl5pPr marL="36830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5pPr>
      <a:lvl6pPr marL="44196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6pPr>
      <a:lvl7pPr marL="51562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7pPr>
      <a:lvl8pPr marL="58928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8pPr>
      <a:lvl9pPr marL="6629400" marR="0" indent="-736600" algn="l" defTabSz="825500" rtl="0" latinLnBrk="0">
        <a:lnSpc>
          <a:spcPct val="100000"/>
        </a:lnSpc>
        <a:spcBef>
          <a:spcPts val="5900"/>
        </a:spcBef>
        <a:spcAft>
          <a:spcPts val="0"/>
        </a:spcAft>
        <a:buClr>
          <a:srgbClr val="5C86B9"/>
        </a:buClr>
        <a:buSzPct val="70000"/>
        <a:buFont typeface="Zapf Dingbats"/>
        <a:buChar char="✤"/>
        <a:tabLst/>
        <a:defRPr sz="5200" b="0" i="0" u="none" strike="noStrike" cap="none" spc="0" baseline="0">
          <a:solidFill>
            <a:srgbClr val="000000"/>
          </a:solidFill>
          <a:uFillTx/>
          <a:latin typeface="Palatino"/>
          <a:ea typeface="Palatino"/>
          <a:cs typeface="Palatino"/>
          <a:sym typeface="Palatino"/>
        </a:defRPr>
      </a:lvl9pPr>
    </p:bodyStyle>
    <p:otherStyle>
      <a:lvl1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1pPr>
      <a:lvl2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2pPr>
      <a:lvl3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3pPr>
      <a:lvl4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4pPr>
      <a:lvl5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5pPr>
      <a:lvl6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6pPr>
      <a:lvl7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7pPr>
      <a:lvl8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8pPr>
      <a:lvl9pPr marL="0" marR="0" indent="0" algn="ctr" defTabSz="8255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А.Ф.Лазурский табиғи экспериментті мектепте қолданудың ерекшеліктері"/>
          <p:cNvSpPr txBox="1">
            <a:spLocks noGrp="1"/>
          </p:cNvSpPr>
          <p:nvPr>
            <p:ph type="ctrTitle"/>
          </p:nvPr>
        </p:nvSpPr>
        <p:spPr>
          <a:xfrm>
            <a:off x="666750" y="9112250"/>
            <a:ext cx="23050500" cy="2959100"/>
          </a:xfrm>
          <a:prstGeom prst="rect">
            <a:avLst/>
          </a:prstGeom>
        </p:spPr>
        <p:txBody>
          <a:bodyPr/>
          <a:lstStyle>
            <a:lvl1pPr>
              <a:defRPr spc="0">
                <a:solidFill>
                  <a:srgbClr val="5C86B9"/>
                </a:solidFill>
              </a:defRPr>
            </a:lvl1pPr>
          </a:lstStyle>
          <a:p>
            <a:r>
              <a:t>А.Ф.Лазурский табиғи экспериментті мектепте қолданудың ерекшеліктері</a:t>
            </a:r>
          </a:p>
        </p:txBody>
      </p:sp>
      <p:pic>
        <p:nvPicPr>
          <p:cNvPr id="148" name="Изображение" descr="Изображение"/>
          <p:cNvPicPr>
            <a:picLocks noChangeAspect="1"/>
          </p:cNvPicPr>
          <p:nvPr/>
        </p:nvPicPr>
        <p:blipFill>
          <a:blip r:embed="rId2">
            <a:extLst/>
          </a:blip>
          <a:stretch>
            <a:fillRect/>
          </a:stretch>
        </p:blipFill>
        <p:spPr>
          <a:xfrm>
            <a:off x="1506495" y="1010764"/>
            <a:ext cx="21371010" cy="775561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Сонымен, жылдамдықты және қозғалыстардың үйлестірілуін зерттеу үшін баланы белгілі бір ашық ойын түрлеріне қоюға болады; оның мүдделерін зерттеу үшін оны оқу жағдайына қою керек, яғни оған белгілі бір кітаптар беруге тырысыңыз, оны белгілі бір бағытта қы"/>
          <p:cNvSpPr txBox="1">
            <a:spLocks noGrp="1"/>
          </p:cNvSpPr>
          <p:nvPr>
            <p:ph type="body" idx="1"/>
          </p:nvPr>
        </p:nvSpPr>
        <p:spPr>
          <a:prstGeom prst="rect">
            <a:avLst/>
          </a:prstGeom>
        </p:spPr>
        <p:txBody>
          <a:bodyPr/>
          <a:lstStyle/>
          <a:p>
            <a:r>
              <a:t>Сонымен, жылдамдықты және қозғалыстардың үйлестірілуін зерттеу үшін баланы белгілі бір ашық ойын түрлеріне қоюға болады; оның мүдделерін зерттеу үшін оны оқу жағдайына қою керек, яғни оған белгілі бір кітаптар беруге тырысыңыз, оны белгілі бір бағытта қызықтырыңыз және оған қалай жауап беретінін көріңіз; немесе оны бірге серуендеу жағдайына салыңыз және баланың осы серуендеу кезінде кездесетін нәрсеге қалай қарайтынын көріңіз. </a:t>
            </a:r>
          </a:p>
          <a:p>
            <a:r>
              <a:t>Баланы қандай жағдайға қоятынымызды және бұл жағдайда әртүрлі типтегі балалардан не күтуге болатындығын білу үшін осы жағдайларды алдын-ала егжей-тегжейлі зерделеу керек.</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Бірақ байқау, тіпті оның жетілдірілген түрінде де, әлі де үлкен кемшіліктерге ие, олар негізгі белгілерде келесіге дейін азаяды."/>
          <p:cNvSpPr txBox="1">
            <a:spLocks noGrp="1"/>
          </p:cNvSpPr>
          <p:nvPr>
            <p:ph type="title"/>
          </p:nvPr>
        </p:nvSpPr>
        <p:spPr>
          <a:xfrm>
            <a:off x="925766" y="4706365"/>
            <a:ext cx="23050501" cy="2959101"/>
          </a:xfrm>
          <a:prstGeom prst="rect">
            <a:avLst/>
          </a:prstGeom>
        </p:spPr>
        <p:txBody>
          <a:bodyPr/>
          <a:lstStyle>
            <a:lvl1pPr defTabSz="602615">
              <a:defRPr sz="6570" spc="-131"/>
            </a:lvl1pPr>
          </a:lstStyle>
          <a:p>
            <a:r>
              <a:t>Бірақ байқау, тіпті оның жетілдірілген түрінде де, әлі де үлкен кемшіліктерге ие, олар негізгі белгілерде келесіге дейін азаяды.</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Біріншіден, бақылаушының пассивті позициясы. Зерттеуші істің оған не әкелетінін күтуі керек және ол қандай жағынан көрінетінін білмейді. Бұл кемшілік-ең үлкені.…"/>
          <p:cNvSpPr txBox="1">
            <a:spLocks noGrp="1"/>
          </p:cNvSpPr>
          <p:nvPr>
            <p:ph type="body" idx="1"/>
          </p:nvPr>
        </p:nvSpPr>
        <p:spPr>
          <a:prstGeom prst="rect">
            <a:avLst/>
          </a:prstGeom>
        </p:spPr>
        <p:txBody>
          <a:bodyPr/>
          <a:lstStyle/>
          <a:p>
            <a:r>
              <a:t>Біріншіден, бақылаушының пассивті позициясы. Зерттеуші істің оған не әкелетінін күтуі керек және ол қандай жағынан көрінетінін білмейді. Бұл кемшілік-ең үлкені.</a:t>
            </a:r>
          </a:p>
          <a:p>
            <a:r>
              <a:t>Екінші кемшілігі-әртүрлі, кездейсоқ жағдайларда пайда болатын жеке көріністер үнемі өзгеріп отырады, сондықтан бізде ешқашан бір-біріне ұқсас екі көрініс болмайды. Осыған байланысты Эксперимент алға үлкен қадам жасайды, өйткені ол сол жағдайларды бірнеше рет қайталауға мүмкіндік береді, сондықтан бірдей көріністер. Табиғи эксперимент жасанды дәлдікке ие болмай, бізге жағдайлардың осындай қайталанатын монотондылығын жасауға мүмкіндік береді.</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Зертханалық немесе жасанды, психологиялық экспериментке келетін болсақ, онымен салыстырғанда табиғи эксперимент, ең болмағанда, жеке тұлғаны зерттеуге қолданудың белгілі артықшылықтарын ұсынады."/>
          <p:cNvSpPr txBox="1">
            <a:spLocks noGrp="1"/>
          </p:cNvSpPr>
          <p:nvPr>
            <p:ph type="body" idx="1"/>
          </p:nvPr>
        </p:nvSpPr>
        <p:spPr>
          <a:prstGeom prst="rect">
            <a:avLst/>
          </a:prstGeom>
        </p:spPr>
        <p:txBody>
          <a:bodyPr/>
          <a:lstStyle>
            <a:lvl1pPr marL="0" indent="0" algn="ctr">
              <a:buClrTx/>
              <a:buSzTx/>
              <a:buFontTx/>
              <a:buNone/>
              <a:defRPr sz="6600"/>
            </a:lvl1pPr>
          </a:lstStyle>
          <a:p>
            <a:r>
              <a:t>Зертханалық немесе жасанды, психологиялық экспериментке келетін болсақ, онымен салыстырғанда табиғи эксперимент, ең болмағанда, жеке тұлғаны зерттеуге қолданудың белгілі артықшылықтарын ұсынады.</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А. П. Нечаев оқушылардағы ерік-жігер мен ұсынысты зерттеп, осы екі процестің арасында белгілі арақатынастың бар екенін анықтады. Осы зерттеулердің барлығы адамның жеке басының не екенін түсіну үшін ғылыми жеке психологияның одан әрі дамуы үшін өте маңызд"/>
          <p:cNvSpPr txBox="1">
            <a:spLocks noGrp="1"/>
          </p:cNvSpPr>
          <p:nvPr>
            <p:ph type="body" idx="1"/>
          </p:nvPr>
        </p:nvSpPr>
        <p:spPr>
          <a:xfrm>
            <a:off x="673100" y="622300"/>
            <a:ext cx="15442433" cy="12471400"/>
          </a:xfrm>
          <a:prstGeom prst="rect">
            <a:avLst/>
          </a:prstGeom>
        </p:spPr>
        <p:txBody>
          <a:bodyPr/>
          <a:lstStyle>
            <a:lvl1pPr marL="640841" indent="-640841" defTabSz="718184">
              <a:spcBef>
                <a:spcPts val="5100"/>
              </a:spcBef>
              <a:defRPr sz="4524"/>
            </a:lvl1pPr>
          </a:lstStyle>
          <a:p>
            <a:r>
              <a:t>А. П. Нечаев оқушылардағы ерік-жігер мен ұсынысты зерттеп, осы екі процестің арасында белгілі арақатынастың бар екенін анықтады. Осы зерттеулердің барлығы адамның жеке басының не екенін түсіну үшін ғылыми жеке психологияның одан әрі дамуы үшін өте маңызды. Зертханалық психологиялық зерттеулер олардың егжей-тегжейлері мен еңбекқорлығымен, олардың әдістерінің дәлдігімен, сайып келгенде, жеке, оқшауланған процестерді жүйелі, дәйекті түрде қарастырумен өте маңызды және қажет. Бірақ психологтардың бірі (Dessoir) psychognosis ' A деп аталатын мақсаттар үшін, менің ойымша, ең қолайлы болып көрінеді: қазіргі уақытта – объективті, жүйелі түрде бақылау, ал болашақта – табиғи эксперимент әдісі.</a:t>
            </a:r>
          </a:p>
        </p:txBody>
      </p:sp>
      <p:pic>
        <p:nvPicPr>
          <p:cNvPr id="178" name="Изображение" descr="Изображение"/>
          <p:cNvPicPr>
            <a:picLocks noChangeAspect="1"/>
          </p:cNvPicPr>
          <p:nvPr/>
        </p:nvPicPr>
        <p:blipFill>
          <a:blip r:embed="rId2">
            <a:extLst/>
          </a:blip>
          <a:stretch>
            <a:fillRect/>
          </a:stretch>
        </p:blipFill>
        <p:spPr>
          <a:xfrm>
            <a:off x="16325763" y="2009614"/>
            <a:ext cx="7277127" cy="969677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FFD5B3EB-2A1A-4B53-9AB4-4C7567AD9806-L0-001.jpeg" descr="FFD5B3EB-2A1A-4B53-9AB4-4C7567AD9806-L0-001.jpeg"/>
          <p:cNvPicPr>
            <a:picLocks noGrp="1"/>
          </p:cNvPicPr>
          <p:nvPr>
            <p:ph type="pic" idx="21"/>
          </p:nvPr>
        </p:nvPicPr>
        <p:blipFill>
          <a:blip r:embed="rId2">
            <a:extLst/>
          </a:blip>
          <a:srcRect l="24941" r="24941"/>
          <a:stretch>
            <a:fillRect/>
          </a:stretch>
        </p:blipFill>
        <p:spPr>
          <a:xfrm>
            <a:off x="12204700" y="0"/>
            <a:ext cx="12204700" cy="13716000"/>
          </a:xfrm>
          <a:prstGeom prst="rect">
            <a:avLst/>
          </a:prstGeom>
        </p:spPr>
      </p:pic>
      <p:sp>
        <p:nvSpPr>
          <p:cNvPr id="181" name="Психологиялық эксперименттің әртүрлі түрлері"/>
          <p:cNvSpPr txBox="1">
            <a:spLocks noGrp="1"/>
          </p:cNvSpPr>
          <p:nvPr>
            <p:ph type="title"/>
          </p:nvPr>
        </p:nvSpPr>
        <p:spPr>
          <a:prstGeom prst="rect">
            <a:avLst/>
          </a:prstGeom>
        </p:spPr>
        <p:txBody>
          <a:bodyPr/>
          <a:lstStyle/>
          <a:p>
            <a:r>
              <a:t>Психологиялық эксперименттің әртүрлі түрлері</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Эксперимент арқылы адамның психикалық процестерінің ағымын өзгертудің көптеген жолдары бар. Бірақ, жалпы алғанда, бұл әдістер тақырыпқа сыртқы ынталандыру – дыбыстық, жарық, тактильді және т. б. көмегімен белгілі бір әсер беретінімізге байланысты.…"/>
          <p:cNvSpPr txBox="1">
            <a:spLocks noGrp="1"/>
          </p:cNvSpPr>
          <p:nvPr>
            <p:ph type="body" idx="1"/>
          </p:nvPr>
        </p:nvSpPr>
        <p:spPr>
          <a:prstGeom prst="rect">
            <a:avLst/>
          </a:prstGeom>
        </p:spPr>
        <p:txBody>
          <a:bodyPr/>
          <a:lstStyle/>
          <a:p>
            <a:pPr marL="692404" indent="-692404" defTabSz="775969">
              <a:spcBef>
                <a:spcPts val="5500"/>
              </a:spcBef>
              <a:defRPr sz="4888"/>
            </a:pPr>
            <a:r>
              <a:t>Эксперимент арқылы адамның психикалық процестерінің ағымын өзгертудің көптеген жолдары бар. Бірақ, жалпы алғанда, бұл әдістер тақырыпқа сыртқы ынталандыру – дыбыстық, жарық, тактильді және т. б. көмегімен белгілі бір әсер беретінімізге байланысты.</a:t>
            </a:r>
          </a:p>
          <a:p>
            <a:pPr marL="692404" indent="-692404" defTabSz="775969">
              <a:spcBef>
                <a:spcPts val="5500"/>
              </a:spcBef>
              <a:defRPr sz="4888"/>
            </a:pPr>
            <a:r>
              <a:t>Бұл әдіс Психологиялық эксперименттің маңызды әдістерінің бірі болып табылады. Бұл әсер ету әдісі деп аталады. Экспериментке өте тән тағы бір әдіс – өрнек әдісі. Белгілі тітіркенуді беріңіз және тақырыптың осы тітіркенуге қалай жауап беретініне немесе жауап беретініне көз жеткізіңіз. Мысалы, жасанды түрде адамның қорқынышын немесе рахат сезімін немесе ауырсыну сезімін тудыруы мүмкін, содан кейін оның сыртқы көріністеріне қалай әсер ететінін көруге болады. Осы соңғы мақсат үшін Сіз бет әлпетін қадағалай аласыз, суретке түсіре аласыз немесе оны егжей-тегжейлі сипаттай аласыз немесе арнайы құрылғылардың көмегімен осы тақырыптағы импульс пен тыныс алуды жаза аласыз және т. б.</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Психологияға эксперименттік әдісті енгізу XIX ғасырдың ортасында болды. Эксперимент психологияға оған ең жақын жаратылыстану ғылымынан – физиологиядан өтті. Сезім мүшелерінің функцияларын зерттейтін физиологтар мұнда тек физиологиялық процестермен ғана е"/>
          <p:cNvSpPr txBox="1">
            <a:spLocks noGrp="1"/>
          </p:cNvSpPr>
          <p:nvPr>
            <p:ph type="body" idx="1"/>
          </p:nvPr>
        </p:nvSpPr>
        <p:spPr>
          <a:xfrm>
            <a:off x="666750" y="-472589"/>
            <a:ext cx="23050500" cy="12471401"/>
          </a:xfrm>
          <a:prstGeom prst="rect">
            <a:avLst/>
          </a:prstGeom>
        </p:spPr>
        <p:txBody>
          <a:bodyPr/>
          <a:lstStyle>
            <a:lvl1pPr marL="0" indent="0" algn="ctr">
              <a:buClrTx/>
              <a:buSzTx/>
              <a:buFontTx/>
              <a:buNone/>
            </a:lvl1pPr>
          </a:lstStyle>
          <a:p>
            <a:r>
              <a:t>Психологияға эксперименттік әдісті енгізу XIX ғасырдың ортасында болды. Эксперимент психологияға оған ең жақын жаратылыстану ғылымынан – физиологиядан өтті. Сезім мүшелерінің функцияларын зерттейтін физиологтар мұнда тек физиологиялық процестермен ғана емес, бұлшықеттер мен перифериялық нервтердің белсенділігімен де, психологиялық құбылыстармен де күресуге тура келеді деген қорытындыға келді.</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Ұзақ уақыт бойы эксперименттік психологияны зерттеу әртүрлі сезімдердің сезімдерімен тәжірибелер жасауға бағытталған. Мен осы тәжірибелер мен алынған нәтижелер туралы болашақта сөйлесуге тура келеді. Енді мен оларға тоқталмаймын; мен бұл туралы айттым, ө"/>
          <p:cNvSpPr txBox="1">
            <a:spLocks noGrp="1"/>
          </p:cNvSpPr>
          <p:nvPr>
            <p:ph type="body" idx="1"/>
          </p:nvPr>
        </p:nvSpPr>
        <p:spPr>
          <a:prstGeom prst="rect">
            <a:avLst/>
          </a:prstGeom>
        </p:spPr>
        <p:txBody>
          <a:bodyPr/>
          <a:lstStyle>
            <a:lvl1pPr marL="0" indent="0">
              <a:buClrTx/>
              <a:buSzTx/>
              <a:buFontTx/>
              <a:buNone/>
            </a:lvl1pPr>
          </a:lstStyle>
          <a:p>
            <a:r>
              <a:t>Ұзақ уақыт бойы эксперименттік психологияны зерттеу әртүрлі сезімдердің сезімдерімен тәжірибелер жасауға бағытталған. Мен осы тәжірибелер мен алынған нәтижелер туралы болашақта сөйлесуге тура келеді. Енді мен оларға тоқталмаймын; мен бұл туралы айттым, өйткені қазіргі уақытта көптеген адамдар психологиядағы эксперименттің ауқымы әртүрлі сезімдер мен қарапайым қабылдауды зерттеумен ғана шектеледі деп санайды. Пікір бұл мүлдем дұрыс емес. Егер бұл XIX ғасырдың 80-жылдарына дейін болған болса (өйткені зерттеулер бұрын қол жетімді салаға бағытталған), қазіргі уақытта психологиялық эксперименттердің ауқымы өте кеңейді.</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Эксперименттік зерттеу техникасына келетін болсақ, мен оған қатысты бірнеше ескертулермен шектелемін. Ең алдымен, жеке және ұжымдық эксперименттер мүмкін. Бірінші жағдайда эксперимент бір тақырыпта жасалады. Мұндай эксперименттің мысалы алдыңғы дәрісте ж"/>
          <p:cNvSpPr txBox="1">
            <a:spLocks noGrp="1"/>
          </p:cNvSpPr>
          <p:nvPr>
            <p:ph type="body" idx="1"/>
          </p:nvPr>
        </p:nvSpPr>
        <p:spPr>
          <a:prstGeom prst="rect">
            <a:avLst/>
          </a:prstGeom>
        </p:spPr>
        <p:txBody>
          <a:bodyPr/>
          <a:lstStyle>
            <a:lvl1pPr marL="0" indent="0">
              <a:buClrTx/>
              <a:buSzTx/>
              <a:buFontTx/>
              <a:buNone/>
            </a:lvl1pPr>
          </a:lstStyle>
          <a:p>
            <a:r>
              <a:t>Эксперименттік зерттеу техникасына келетін болсақ, мен оған қатысты бірнеше ескертулермен шектелемін. Ең алдымен, жеке және ұжымдық эксперименттер мүмкін. Бірінші жағдайда эксперимент бір тақырыпта жасалады. Мұндай эксперименттің мысалы алдыңғы дәрісте жасаған тәжірибем болуы мүмкін (сандарды есте сақтау). Осы экспериментпен қатар, ұжымдық эксперимент деп аталатын педагогикалық психология саласында үлкен маңызға ие болды, бұл тәжірибе көптеген адамдарға бір уақытта жасалады. Мысал ретінде, бұрын бүкіл аудиторияда екі қатарлы дыбыстарды ажырата отырып жасалған тәжірибені еске саламын. Ұжымдық эксперимент басқа нысанда да жүргізілуі мүмкін, атап айтқанда – сауалнама немесе сауалнама түрінде.</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1910 жылғы желтоқсанда эксперименттік педагогиканың I съезінде ғылыми фактілерді алудың негізгі тәсілі ретінде өзінің тәжірибеге деген сенімділігімен танымал Александр Федорович Лазурский (1874-1917) &quot;табиғи эксперимент&quot; туралы баяндама жасады. &quot;Табиғи э"/>
          <p:cNvSpPr txBox="1">
            <a:spLocks noGrp="1"/>
          </p:cNvSpPr>
          <p:nvPr>
            <p:ph type="body" idx="1"/>
          </p:nvPr>
        </p:nvSpPr>
        <p:spPr>
          <a:xfrm>
            <a:off x="591851" y="3142112"/>
            <a:ext cx="23200298" cy="8947775"/>
          </a:xfrm>
          <a:prstGeom prst="rect">
            <a:avLst/>
          </a:prstGeom>
        </p:spPr>
        <p:txBody>
          <a:bodyPr/>
          <a:lstStyle>
            <a:lvl1pPr marL="651607" indent="-651607">
              <a:spcBef>
                <a:spcPts val="1400"/>
              </a:spcBef>
              <a:defRPr sz="4600">
                <a:solidFill>
                  <a:srgbClr val="5C86B9"/>
                </a:solidFill>
              </a:defRPr>
            </a:lvl1pPr>
          </a:lstStyle>
          <a:p>
            <a:r>
              <a:t>1910 жылғы желтоқсанда эксперименттік педагогиканың I съезінде ғылыми фактілерді алудың негізгі тәсілі ретінде өзінің тәжірибеге деген сенімділігімен танымал Александр Федорович Лазурский (1874-1917) "табиғи эксперимент" туралы баяндама жасады. "Табиғи экспе - римент" терминін автор сыртқы, объективті бақылау мен зертханалық, жасанды экс - перимент арасындағы аралық орынды алатын зерттеу әдістерін белгілеу үшін енгізген. Енді, осы баяндама жарияланғаннан кейін 100 жыл өткен соң, ондағы идеялар қазіргі заманғы зерттеулерде, мысалы, этнометодологиялық көзқарастарға немесе "эксперименттік шындық" парадигмасына сәйкес көрініс табады»</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Мысалы, олар әртүрлі адамдардан ақыл-ой бейнелерінің басым түрін білгісі келеді: визуалды, есту, мотор немесе аралас. Осы мақсатта көптеген адамдарға ұсынылатын бірқатар сұрақтар жасалады, мысалы:…"/>
          <p:cNvSpPr txBox="1">
            <a:spLocks noGrp="1"/>
          </p:cNvSpPr>
          <p:nvPr>
            <p:ph type="body" idx="1"/>
          </p:nvPr>
        </p:nvSpPr>
        <p:spPr>
          <a:prstGeom prst="rect">
            <a:avLst/>
          </a:prstGeom>
        </p:spPr>
        <p:txBody>
          <a:bodyPr/>
          <a:lstStyle/>
          <a:p>
            <a:pPr marL="0" indent="0" defTabSz="817244">
              <a:spcBef>
                <a:spcPts val="5800"/>
              </a:spcBef>
              <a:buClrTx/>
              <a:buSzTx/>
              <a:buFontTx/>
              <a:buNone/>
              <a:defRPr sz="5148"/>
            </a:pPr>
            <a:r>
              <a:t>Мысалы, олар әртүрлі адамдардан ақыл-ой бейнелерінің басым түрін білгісі келеді: визуалды, есту, мотор немесе аралас. Осы мақсатта көптеген адамдарға ұсынылатын бірқатар сұрақтар жасалады, мысалы:</a:t>
            </a:r>
          </a:p>
          <a:p>
            <a:pPr marL="729234" indent="-729234" defTabSz="817244">
              <a:spcBef>
                <a:spcPts val="5800"/>
              </a:spcBef>
              <a:defRPr sz="5148"/>
            </a:pPr>
            <a:r>
              <a:t> Сабақтарыңызды дауыстап немесе өзіңізге қалай үйрету оңай? </a:t>
            </a:r>
          </a:p>
          <a:p>
            <a:pPr marL="729234" indent="-729234" defTabSz="817244">
              <a:spcBef>
                <a:spcPts val="5800"/>
              </a:spcBef>
              <a:defRPr sz="5148"/>
            </a:pPr>
            <a:r>
              <a:t>Кітап арқылы немесе басқа адамдардың сөздерінен үйрену қаншалықты оңай? </a:t>
            </a:r>
          </a:p>
          <a:p>
            <a:pPr marL="729234" indent="-729234" defTabSz="817244">
              <a:spcBef>
                <a:spcPts val="5800"/>
              </a:spcBef>
              <a:defRPr sz="5148"/>
            </a:pPr>
            <a:r>
              <a:t>Кітаптан сабақ бергенде, есте сақтау оңай – үнсіз және жалғыз көзбен қарау немесе өзіңізге қайталау? </a:t>
            </a:r>
          </a:p>
          <a:p>
            <a:pPr marL="729234" indent="-729234" defTabSz="817244">
              <a:spcBef>
                <a:spcPts val="5800"/>
              </a:spcBef>
              <a:defRPr sz="5148"/>
            </a:pPr>
            <a:r>
              <a:t>Сабаққа жауап бергенде, сіз сабақ болған бетті еске түсіресіз бе? </a:t>
            </a:r>
          </a:p>
          <a:p>
            <a:pPr marL="729234" indent="-729234" defTabSz="817244">
              <a:spcBef>
                <a:spcPts val="5800"/>
              </a:spcBef>
              <a:defRPr sz="5148"/>
            </a:pPr>
            <a:r>
              <a:t>Оң жақта немесе сол жақта ол басылған ба?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Субъектілерден біршама қарапайым, өзін-өзі бақылау және осы сұрақтарға жауап беру қажет. Алынған жауаптарды салыстырудан сіз сауалнамаға қатысқан адамдардағы ақыл-ой бейнелерінің табиғаты туралы қорытынды жасайсыз. Жүргізілген сауалнаманың нәтижелерін өң"/>
          <p:cNvSpPr txBox="1">
            <a:spLocks noGrp="1"/>
          </p:cNvSpPr>
          <p:nvPr>
            <p:ph type="body" idx="1"/>
          </p:nvPr>
        </p:nvSpPr>
        <p:spPr>
          <a:prstGeom prst="rect">
            <a:avLst/>
          </a:prstGeom>
        </p:spPr>
        <p:txBody>
          <a:bodyPr/>
          <a:lstStyle>
            <a:lvl1pPr marL="0" indent="0" algn="ctr">
              <a:buClrTx/>
              <a:buSzTx/>
              <a:buFontTx/>
              <a:buNone/>
            </a:lvl1pPr>
          </a:lstStyle>
          <a:p>
            <a:r>
              <a:t>Субъектілерден біршама қарапайым, өзін-өзі бақылау және осы сұрақтарға жауап беру қажет. Алынған жауаптарды салыстырудан сіз сауалнамаға қатысқан адамдардағы ақыл-ой бейнелерінің табиғаты туралы қорытынды жасайсыз. Жүргізілген сауалнаманың нәтижелерін өңдеу кезінде сіз әртүрлі статистикалық әдістерді қолдана аласыз: көптеген адамдар арасында сауалнама жүргізіп, содан кейін алынған жауаптардың жалпы санына пайыздық қатынасты есептейтіндей етіп нәтижелерді топтастырыңыз.</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Сонымен, психологиялық зерттеудің тағы бір әдісін атап өту керек, атап айтқанда генетикалық әдіс"/>
          <p:cNvSpPr txBox="1">
            <a:spLocks noGrp="1"/>
          </p:cNvSpPr>
          <p:nvPr>
            <p:ph type="title"/>
          </p:nvPr>
        </p:nvSpPr>
        <p:spPr>
          <a:xfrm>
            <a:off x="436366" y="1927034"/>
            <a:ext cx="23050501" cy="2959101"/>
          </a:xfrm>
          <a:prstGeom prst="rect">
            <a:avLst/>
          </a:prstGeom>
        </p:spPr>
        <p:txBody>
          <a:bodyPr/>
          <a:lstStyle>
            <a:lvl1pPr defTabSz="734694">
              <a:defRPr sz="8010" spc="0">
                <a:solidFill>
                  <a:srgbClr val="5C86B9"/>
                </a:solidFill>
              </a:defRPr>
            </a:lvl1pPr>
          </a:lstStyle>
          <a:p>
            <a:r>
              <a:t>Сонымен, психологиялық зерттеудің тағы бір әдісін атап өту керек, атап айтқанда генетикалық әдіс</a:t>
            </a:r>
          </a:p>
        </p:txBody>
      </p:sp>
      <p:pic>
        <p:nvPicPr>
          <p:cNvPr id="196" name="Изображение" descr="Изображение"/>
          <p:cNvPicPr>
            <a:picLocks noChangeAspect="1"/>
          </p:cNvPicPr>
          <p:nvPr/>
        </p:nvPicPr>
        <p:blipFill>
          <a:blip r:embed="rId2">
            <a:extLst/>
          </a:blip>
          <a:stretch>
            <a:fillRect/>
          </a:stretch>
        </p:blipFill>
        <p:spPr>
          <a:xfrm>
            <a:off x="15556247" y="5632500"/>
            <a:ext cx="7120704" cy="7120704"/>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Бұл психикалық процесті ересектерде, толығымен дамыған адамдарда емес, оның эмбрионында, оның эмбрионында және біртіндеп дамуында байқайтындығында. Мысалы, адам сөйлеуінің пайда болуы мен дамуы туралы мәселені нақтылау үшін көптеген қызықты материалдар б"/>
          <p:cNvSpPr txBox="1">
            <a:spLocks noGrp="1"/>
          </p:cNvSpPr>
          <p:nvPr>
            <p:ph type="body" idx="1"/>
          </p:nvPr>
        </p:nvSpPr>
        <p:spPr>
          <a:xfrm>
            <a:off x="839042" y="678447"/>
            <a:ext cx="15695099" cy="12359106"/>
          </a:xfrm>
          <a:prstGeom prst="rect">
            <a:avLst/>
          </a:prstGeom>
        </p:spPr>
        <p:txBody>
          <a:bodyPr/>
          <a:lstStyle>
            <a:lvl1pPr marL="0" indent="0" defTabSz="817244">
              <a:spcBef>
                <a:spcPts val="5800"/>
              </a:spcBef>
              <a:buClrTx/>
              <a:buSzTx/>
              <a:buFontTx/>
              <a:buNone/>
              <a:defRPr sz="5148"/>
            </a:lvl1pPr>
          </a:lstStyle>
          <a:p>
            <a:r>
              <a:t>Бұл психикалық процесті ересектерде, толығымен дамыған адамдарда емес, оның эмбрионында, оның эмбрионында және біртіндеп дамуында байқайтындығында. Мысалы, адам сөйлеуінің пайда болуы мен дамуы туралы мәселені нақтылау үшін көптеген қызықты материалдар балалардағы сөйлеудің дамуын бақылайды. Баланы көргенде, біз алдымен баланың айқайлағанын немесе әр түрлі бөлінбейтін дыбыстар шығаратынын көреміз, содан кейін бұл айқайлар біртіндеп белгілі сезімдер мен басқа тәжірибелермен байланысады. Қайғы, қуаныш, қорқыныш, ауырсыну – бұл белгілі бір дыбыстарды тудыратын әсерлер.</a:t>
            </a:r>
          </a:p>
        </p:txBody>
      </p:sp>
      <p:pic>
        <p:nvPicPr>
          <p:cNvPr id="199" name="Изображение" descr="Изображение"/>
          <p:cNvPicPr>
            <a:picLocks noChangeAspect="1"/>
          </p:cNvPicPr>
          <p:nvPr/>
        </p:nvPicPr>
        <p:blipFill>
          <a:blip r:embed="rId2">
            <a:extLst/>
          </a:blip>
          <a:stretch>
            <a:fillRect/>
          </a:stretch>
        </p:blipFill>
        <p:spPr>
          <a:xfrm>
            <a:off x="16338988" y="5059072"/>
            <a:ext cx="7406222" cy="4935237"/>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Бірте-бірте бұл дыбыстар артикуляцияға айнала бастайды. Бала ересек адамның дыбыстарына еліктей бастайды, бірақ ол оларды әлі түсінбейді, содан кейін біртіндеп осы мылжыңнан бастап, ересек адамдарда еститін дыбыстарға еліктеу арқылы сөйлеу жасалады. Осыл"/>
          <p:cNvSpPr txBox="1">
            <a:spLocks noGrp="1"/>
          </p:cNvSpPr>
          <p:nvPr>
            <p:ph type="body" idx="1"/>
          </p:nvPr>
        </p:nvSpPr>
        <p:spPr>
          <a:prstGeom prst="rect">
            <a:avLst/>
          </a:prstGeom>
        </p:spPr>
        <p:txBody>
          <a:bodyPr/>
          <a:lstStyle>
            <a:lvl1pPr marL="0" indent="0" algn="ctr">
              <a:buClrTx/>
              <a:buSzTx/>
              <a:buFontTx/>
              <a:buNone/>
            </a:lvl1pPr>
          </a:lstStyle>
          <a:p>
            <a:r>
              <a:t>Бірте-бірте бұл дыбыстар артикуляцияға айнала бастайды. Бала ересек адамның дыбыстарына еліктей бастайды, бірақ ол оларды әлі түсінбейді, содан кейін біртіндеп осы мылжыңнан бастап, ересек адамдарда еститін дыбыстарға еліктеу арқылы сөйлеу жасалады. Осылайша, адамның сөйлеуін генетикалық әдіс арқылы зерттей отырып, сөйлеу жасанды түрде жасалынған және жатталған нәрсе емес, адамның басқа психофизиологиялық функциялары сияқты табиғи және біртіндеп дамып келе жатқанына көз жеткіземіз.</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Сонымен, табиғи эксперимент дегеніміз не және оны жеке тұлғаны зерттеуге қалай қолдануға болады? Мәселені түсіндіру үшін бірнеше мысалдар келтіреміз. Бұл адамдарды бір-бірімен салыстыру және олардың жеке физиогномиясын түсіну үшін қозғалыстардың ерекшелі"/>
          <p:cNvSpPr txBox="1">
            <a:spLocks noGrp="1"/>
          </p:cNvSpPr>
          <p:nvPr>
            <p:ph type="body" idx="1"/>
          </p:nvPr>
        </p:nvSpPr>
        <p:spPr>
          <a:prstGeom prst="rect">
            <a:avLst/>
          </a:prstGeom>
        </p:spPr>
        <p:txBody>
          <a:bodyPr/>
          <a:lstStyle/>
          <a:p>
            <a:r>
              <a:t>Сонымен, табиғи эксперимент дегеніміз не және оны жеке тұлғаны зерттеуге қалай қолдануға болады? Мәселені түсіндіру үшін бірнеше мысалдар келтіреміз. Бұл адамдарды бір-бірімен салыстыру және олардың жеке физиогномиясын түсіну үшін қозғалыстардың ерекшеліктерін, мысалы, олардың жылдамдығы мен үйлестірілуін зерттеу керек деп санаймыз. Бұл мақсатқа әртүрлі жолдармен баруға болады.</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Изображение" descr="Изображение"/>
          <p:cNvPicPr>
            <a:picLocks noChangeAspect="1"/>
          </p:cNvPicPr>
          <p:nvPr/>
        </p:nvPicPr>
        <p:blipFill>
          <a:blip r:embed="rId2">
            <a:extLst/>
          </a:blip>
          <a:stretch>
            <a:fillRect/>
          </a:stretch>
        </p:blipFill>
        <p:spPr>
          <a:xfrm>
            <a:off x="-121661" y="41509"/>
            <a:ext cx="24627322" cy="1363298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Біріншіден, қарапайым сыртқы көрініспен, оның қарабайыр, ең жетілмеген түрінде біз күнделікті өмірде күнделікті қолданамыз. Сіз бұл байқауға күнделік жүргізу, егжей-тегжейлі әзірленген бағдарламаны қолдану арқылы үлкен объективтілік бере аласыз; дегенмен"/>
          <p:cNvSpPr txBox="1">
            <a:spLocks noGrp="1"/>
          </p:cNvSpPr>
          <p:nvPr>
            <p:ph type="body" idx="1"/>
          </p:nvPr>
        </p:nvSpPr>
        <p:spPr>
          <a:prstGeom prst="rect">
            <a:avLst/>
          </a:prstGeom>
        </p:spPr>
        <p:txBody>
          <a:bodyPr/>
          <a:lstStyle/>
          <a:p>
            <a:r>
              <a:t>Біріншіден, қарапайым сыртқы көрініспен, оның қарабайыр, ең жетілмеген түрінде біз күнделікті өмірде күнделікті қолданамыз. Сіз бұл байқауға күнделік жүргізу, егжей-тегжейлі әзірленген бағдарламаны қолдану арқылы үлкен объективтілік бере аласыз; дегенмен, мұнда сіз әлі де қарапайым бақылаушы болып қала бересіз, тағдыр мен жағдай Сізге қандай-да бір жолмен немесе басқа жолмен тән болатын кез-келген анықтаманы жібереді деп күтесіз. </a:t>
            </a:r>
          </a:p>
          <a:p>
            <a:r>
              <a:t>Екінші жағынан, психологиялық эксперимент әдісін қолдануға болады. Сіз тақырыпты мүмкіндігінше тез қарындашпен нүкте қоюға немесе дауыстап санауға немесе бір қатар сөздерді қатарынан бірнеше рет қайталауға болады және т. б.</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Бірақ тағы үшінші жол болуы мүмкін"/>
          <p:cNvSpPr txBox="1">
            <a:spLocks noGrp="1"/>
          </p:cNvSpPr>
          <p:nvPr>
            <p:ph type="title"/>
          </p:nvPr>
        </p:nvSpPr>
        <p:spPr>
          <a:xfrm>
            <a:off x="2694431" y="622300"/>
            <a:ext cx="23050501" cy="2870200"/>
          </a:xfrm>
          <a:prstGeom prst="rect">
            <a:avLst/>
          </a:prstGeom>
        </p:spPr>
        <p:txBody>
          <a:bodyPr/>
          <a:lstStyle>
            <a:lvl1pPr>
              <a:defRPr spc="0">
                <a:solidFill>
                  <a:srgbClr val="5C86B9"/>
                </a:solidFill>
              </a:defRPr>
            </a:lvl1pPr>
          </a:lstStyle>
          <a:p>
            <a:r>
              <a:t>Бірақ тағы үшінші жол болуы мүмкін</a:t>
            </a:r>
          </a:p>
        </p:txBody>
      </p:sp>
      <p:sp>
        <p:nvSpPr>
          <p:cNvPr id="159" name="Сабақ барысында оқушыларды байқау, мысалы, ашық ойындар, қол еңбегі немесе гимнастика, сіз белгілі бір жеке ерекшеліктер ерекше сипатталатын ойындар мен әдістерді таңдай аласыз: қозғалыс жылдамдығы, оларды үйлестіру, белгілі бір күрделі қозғалыстарға тез"/>
          <p:cNvSpPr txBox="1">
            <a:spLocks noGrp="1"/>
          </p:cNvSpPr>
          <p:nvPr>
            <p:ph type="body" idx="1"/>
          </p:nvPr>
        </p:nvSpPr>
        <p:spPr>
          <a:xfrm>
            <a:off x="1009988" y="3426114"/>
            <a:ext cx="23037801" cy="8885103"/>
          </a:xfrm>
          <a:prstGeom prst="rect">
            <a:avLst/>
          </a:prstGeom>
        </p:spPr>
        <p:txBody>
          <a:bodyPr/>
          <a:lstStyle>
            <a:lvl1pPr marL="0" indent="0">
              <a:buClrTx/>
              <a:buSzTx/>
              <a:buFontTx/>
              <a:buNone/>
              <a:defRPr sz="6200"/>
            </a:lvl1pPr>
          </a:lstStyle>
          <a:p>
            <a:r>
              <a:t>Сабақ барысында оқушыларды байқау, мысалы, ашық ойындар, қол еңбегі немесе гимнастика, сіз белгілі бір жеке ерекшеліктер ерекше сипатталатын ойындар мен әдістерді таңдай аласыз: қозғалыс жылдамдығы, оларды үйлестіру, белгілі бір күрделі қозғалыстарға тез немесе аз бейімделу және дағды алу мүмкіндігі.</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Коснитесь дважды"/>
          <p:cNvSpPr txBox="1">
            <a:spLocks noGrp="1"/>
          </p:cNvSpPr>
          <p:nvPr>
            <p:ph type="title"/>
          </p:nvPr>
        </p:nvSpPr>
        <p:spPr>
          <a:prstGeom prst="rect">
            <a:avLst/>
          </a:prstGeom>
        </p:spPr>
        <p:txBody>
          <a:bodyPr/>
          <a:lstStyle/>
          <a:p>
            <a:endParaRPr/>
          </a:p>
        </p:txBody>
      </p:sp>
      <p:sp>
        <p:nvSpPr>
          <p:cNvPr id="162" name="Коснитесь дважды"/>
          <p:cNvSpPr txBox="1">
            <a:spLocks noGrp="1"/>
          </p:cNvSpPr>
          <p:nvPr>
            <p:ph type="body" idx="1"/>
          </p:nvPr>
        </p:nvSpPr>
        <p:spPr>
          <a:prstGeom prst="rect">
            <a:avLst/>
          </a:prstGeom>
        </p:spPr>
        <p:txBody>
          <a:body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Біз дәл зерттеу талаптарын қанағаттандыратын ғылыми әдістемені әзірлеу мақсатында осындай бақылауларды одан әрі жетілдіру мүмкіндігін атап өткіміз келеді. Мұны істеу үшін, ең алдымен, жеке тұлғаны анықтауға тән мәліметтер алынатын ойындарды, оқу әдістері"/>
          <p:cNvSpPr txBox="1">
            <a:spLocks noGrp="1"/>
          </p:cNvSpPr>
          <p:nvPr>
            <p:ph type="body" idx="1"/>
          </p:nvPr>
        </p:nvSpPr>
        <p:spPr>
          <a:prstGeom prst="rect">
            <a:avLst/>
          </a:prstGeom>
        </p:spPr>
        <p:txBody>
          <a:bodyPr/>
          <a:lstStyle>
            <a:lvl1pPr marL="0" indent="0" algn="ctr">
              <a:buClrTx/>
              <a:buSzTx/>
              <a:buFontTx/>
              <a:buNone/>
            </a:lvl1pPr>
          </a:lstStyle>
          <a:p>
            <a:r>
              <a:t>Біз дәл зерттеу талаптарын қанағаттандыратын ғылыми әдістемені әзірлеу мақсатында осындай бақылауларды одан әрі жетілдіру мүмкіндігін атап өткіміз келеді. Мұны істеу үшін, ең алдымен, жеке тұлғаны анықтауға тән мәліметтер алынатын ойындарды, оқу әдістерін, гимнастика әдістерін, ашық ойындардың шарттары мен ережелерін таңдау керек. Егер бұл орындалса, онда бақылаушы баланың табиғи жағдайда, табиғи жағдайда жасаған осы немесе басқа әрекетін таңдап, бұл әрекетті эксперимент ретінде қолдана алады, яғни белгілі бір көріністерді шақыру үшін.</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Осылайша, қарапайым бақылаумен қатар, зерттеуші бұл жағдайды оған белгілі бір сипаттамалық фактіні беруді пассивті түрде күтеді, сонымен қатар жасанды, зертханалық әдістермен бірге, олар да маңызды, бірақ бүкіл жеке тұлғаны таусудан алыс, біз бірқатар та"/>
          <p:cNvSpPr txBox="1">
            <a:spLocks noGrp="1"/>
          </p:cNvSpPr>
          <p:nvPr>
            <p:ph type="body" idx="1"/>
          </p:nvPr>
        </p:nvSpPr>
        <p:spPr>
          <a:xfrm>
            <a:off x="673100" y="790744"/>
            <a:ext cx="12216325" cy="12216326"/>
          </a:xfrm>
          <a:prstGeom prst="rect">
            <a:avLst/>
          </a:prstGeom>
        </p:spPr>
        <p:txBody>
          <a:bodyPr/>
          <a:lstStyle>
            <a:lvl1pPr marL="0" indent="0">
              <a:buClrTx/>
              <a:buSzTx/>
              <a:buFontTx/>
              <a:buNone/>
            </a:lvl1pPr>
          </a:lstStyle>
          <a:p>
            <a:r>
              <a:t>Осылайша, қарапайым бақылаумен қатар, зерттеуші бұл жағдайды оған белгілі бір сипаттамалық фактіні беруді пассивті түрде күтеді, сонымен қатар жасанды, зертханалық әдістермен бірге, олар да маңызды, бірақ бүкіл жеке тұлғаны таусудан алыс, біз бірқатар табиғи эксперименттерді де қолдана аламыз.</a:t>
            </a:r>
          </a:p>
        </p:txBody>
      </p:sp>
      <p:pic>
        <p:nvPicPr>
          <p:cNvPr id="167" name="Изображение" descr="Изображение"/>
          <p:cNvPicPr>
            <a:picLocks noChangeAspect="1"/>
          </p:cNvPicPr>
          <p:nvPr/>
        </p:nvPicPr>
        <p:blipFill>
          <a:blip r:embed="rId2">
            <a:extLst/>
          </a:blip>
          <a:stretch>
            <a:fillRect/>
          </a:stretch>
        </p:blipFill>
        <p:spPr>
          <a:xfrm>
            <a:off x="14252319" y="3990606"/>
            <a:ext cx="8890001" cy="581660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askerville"/>
        <a:ea typeface="Baskerville"/>
        <a:cs typeface="Baskerville"/>
      </a:majorFont>
      <a:minorFont>
        <a:latin typeface="Baskerville"/>
        <a:ea typeface="Baskerville"/>
        <a:cs typeface="Baskervill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Baskerville"/>
        <a:ea typeface="Baskerville"/>
        <a:cs typeface="Baskerville"/>
      </a:majorFont>
      <a:minorFont>
        <a:latin typeface="Baskerville"/>
        <a:ea typeface="Baskerville"/>
        <a:cs typeface="Baskerville"/>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1445</Words>
  <PresentationFormat>Произвольный</PresentationFormat>
  <Paragraphs>32</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Editorial</vt:lpstr>
      <vt:lpstr>А.Ф.Лазурский табиғи экспериментті мектепте қолданудың ерекшеліктері</vt:lpstr>
      <vt:lpstr>Слайд 2</vt:lpstr>
      <vt:lpstr>Слайд 3</vt:lpstr>
      <vt:lpstr>Слайд 4</vt:lpstr>
      <vt:lpstr>Слайд 5</vt:lpstr>
      <vt:lpstr>Бірақ тағы үшінші жол болуы мүмкін</vt:lpstr>
      <vt:lpstr>Слайд 7</vt:lpstr>
      <vt:lpstr>Слайд 8</vt:lpstr>
      <vt:lpstr>Слайд 9</vt:lpstr>
      <vt:lpstr>Слайд 10</vt:lpstr>
      <vt:lpstr>Бірақ байқау, тіпті оның жетілдірілген түрінде де, әлі де үлкен кемшіліктерге ие, олар негізгі белгілерде келесіге дейін азаяды.</vt:lpstr>
      <vt:lpstr>Слайд 12</vt:lpstr>
      <vt:lpstr>Слайд 13</vt:lpstr>
      <vt:lpstr>Слайд 14</vt:lpstr>
      <vt:lpstr>Психологиялық эксперименттің әртүрлі түрлері</vt:lpstr>
      <vt:lpstr>Слайд 16</vt:lpstr>
      <vt:lpstr>Слайд 17</vt:lpstr>
      <vt:lpstr>Слайд 18</vt:lpstr>
      <vt:lpstr>Слайд 19</vt:lpstr>
      <vt:lpstr>Слайд 20</vt:lpstr>
      <vt:lpstr>Слайд 21</vt:lpstr>
      <vt:lpstr>Сонымен, психологиялық зерттеудің тағы бір әдісін атап өту керек, атап айтқанда генетикалық әдіс</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А.Ф.Лазурский табиғи экспериментті мектепте қолданудың ерекшеліктері</dc:title>
  <cp:lastModifiedBy>Lenovo</cp:lastModifiedBy>
  <cp:revision>1</cp:revision>
  <dcterms:modified xsi:type="dcterms:W3CDTF">2021-01-07T18:29:19Z</dcterms:modified>
</cp:coreProperties>
</file>